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Nunito Semi Bold"/>
      <p:regular r:id="rId14"/>
    </p:embeddedFont>
    <p:embeddedFont>
      <p:font typeface="Nunito Semi Bold"/>
      <p:regular r:id="rId15"/>
    </p:embeddedFont>
    <p:embeddedFont>
      <p:font typeface="Nunito Semi Bold"/>
      <p:regular r:id="rId16"/>
    </p:embeddedFont>
    <p:embeddedFont>
      <p:font typeface="Nunito Semi Bold"/>
      <p:regular r:id="rId17"/>
    </p:embeddedFont>
    <p:embeddedFont>
      <p:font typeface="PT Sans"/>
      <p:regular r:id="rId18"/>
    </p:embeddedFont>
    <p:embeddedFont>
      <p:font typeface="PT Sans"/>
      <p:regular r:id="rId19"/>
    </p:embeddedFont>
    <p:embeddedFont>
      <p:font typeface="PT Sans"/>
      <p:regular r:id="rId20"/>
    </p:embeddedFont>
    <p:embeddedFont>
      <p:font typeface="PT Sans"/>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3-1.png>
</file>

<file path=ppt/media/image-4-1.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4983837" y="431721"/>
            <a:ext cx="4662607" cy="369332"/>
          </a:xfrm>
          <a:prstGeom prst="rect">
            <a:avLst/>
          </a:prstGeom>
          <a:noFill/>
          <a:ln/>
        </p:spPr>
        <p:txBody>
          <a:bodyPr wrap="none" lIns="0" tIns="0" rIns="0" bIns="0" rtlCol="0" anchor="t"/>
          <a:lstStyle/>
          <a:p>
            <a:pPr algn="ctr" indent="0" marL="0">
              <a:lnSpc>
                <a:spcPts val="2900"/>
              </a:lnSpc>
              <a:buNone/>
            </a:pPr>
            <a:r>
              <a:rPr lang="en-US" sz="2300" b="1" dirty="0">
                <a:solidFill>
                  <a:srgbClr val="00002E"/>
                </a:solidFill>
                <a:latin typeface="Nunito Semi Bold" pitchFamily="34" charset="0"/>
                <a:ea typeface="Nunito Semi Bold" pitchFamily="34" charset="-122"/>
                <a:cs typeface="Nunito Semi Bold" pitchFamily="34" charset="-120"/>
              </a:rPr>
              <a:t>Nigeria’s Telecom Growth Journey</a:t>
            </a:r>
            <a:endParaRPr lang="en-US" sz="2300" dirty="0"/>
          </a:p>
        </p:txBody>
      </p:sp>
      <p:sp>
        <p:nvSpPr>
          <p:cNvPr id="3" name="Text 1"/>
          <p:cNvSpPr/>
          <p:nvPr/>
        </p:nvSpPr>
        <p:spPr>
          <a:xfrm>
            <a:off x="549473" y="977622"/>
            <a:ext cx="13531453" cy="941546"/>
          </a:xfrm>
          <a:prstGeom prst="rect">
            <a:avLst/>
          </a:prstGeom>
          <a:noFill/>
          <a:ln/>
        </p:spPr>
        <p:txBody>
          <a:bodyPr wrap="square" lIns="0" tIns="0" rIns="0" bIns="0" rtlCol="0" anchor="t"/>
          <a:lstStyle/>
          <a:p>
            <a:pPr algn="l" indent="0" marL="0">
              <a:lnSpc>
                <a:spcPts val="2450"/>
              </a:lnSpc>
              <a:buNone/>
            </a:pPr>
            <a:r>
              <a:rPr lang="en-US" sz="1500" dirty="0">
                <a:solidFill>
                  <a:srgbClr val="00002E"/>
                </a:solidFill>
                <a:latin typeface="PT Sans" pitchFamily="34" charset="0"/>
                <a:ea typeface="PT Sans" pitchFamily="34" charset="-122"/>
                <a:cs typeface="PT Sans" pitchFamily="34" charset="-120"/>
              </a:rPr>
              <a:t>For over two decades, Nigeria’s telecom industry has been one of the fastest growing in Africa. Subscriptions skyrocketed from just a few million in the early 2000s to well over 200 million. This explosive growth was not just about phones, it was about connecting people, businesses, and entire communities. What you are seeing here is more than numbers, it is a story of digital transformation.</a:t>
            </a:r>
            <a:endParaRPr lang="en-US" sz="1500" dirty="0"/>
          </a:p>
        </p:txBody>
      </p:sp>
      <p:sp>
        <p:nvSpPr>
          <p:cNvPr id="4" name="Text 2"/>
          <p:cNvSpPr/>
          <p:nvPr/>
        </p:nvSpPr>
        <p:spPr>
          <a:xfrm>
            <a:off x="549473" y="2095738"/>
            <a:ext cx="13531453" cy="313849"/>
          </a:xfrm>
          <a:prstGeom prst="rect">
            <a:avLst/>
          </a:prstGeom>
          <a:noFill/>
          <a:ln/>
        </p:spPr>
        <p:txBody>
          <a:bodyPr wrap="none" lIns="0" tIns="0" rIns="0" bIns="0" rtlCol="0" anchor="t"/>
          <a:lstStyle/>
          <a:p>
            <a:pPr algn="l" indent="0" marL="0">
              <a:lnSpc>
                <a:spcPts val="2450"/>
              </a:lnSpc>
              <a:buNone/>
            </a:pPr>
            <a:r>
              <a:rPr lang="en-US" sz="1500" b="1" dirty="0">
                <a:solidFill>
                  <a:srgbClr val="00002E"/>
                </a:solidFill>
                <a:latin typeface="PT Sans" pitchFamily="34" charset="0"/>
                <a:ea typeface="PT Sans" pitchFamily="34" charset="-122"/>
                <a:cs typeface="PT Sans" pitchFamily="34" charset="-120"/>
              </a:rPr>
              <a:t>Subscriptions Over Time: The Growth Story</a:t>
            </a:r>
            <a:endParaRPr lang="en-US" sz="1500" dirty="0"/>
          </a:p>
        </p:txBody>
      </p:sp>
      <p:pic>
        <p:nvPicPr>
          <p:cNvPr id="5" name="Image 0" descr="preencoded.png">    </p:cNvPr>
          <p:cNvPicPr>
            <a:picLocks noChangeAspect="1"/>
          </p:cNvPicPr>
          <p:nvPr/>
        </p:nvPicPr>
        <p:blipFill>
          <a:blip r:embed="rId1"/>
          <a:stretch>
            <a:fillRect/>
          </a:stretch>
        </p:blipFill>
        <p:spPr>
          <a:xfrm>
            <a:off x="549473" y="2762726"/>
            <a:ext cx="9357122" cy="5848112"/>
          </a:xfrm>
          <a:prstGeom prst="rect">
            <a:avLst/>
          </a:prstGeom>
        </p:spPr>
      </p:pic>
      <p:sp>
        <p:nvSpPr>
          <p:cNvPr id="6" name="Text 3"/>
          <p:cNvSpPr/>
          <p:nvPr/>
        </p:nvSpPr>
        <p:spPr>
          <a:xfrm>
            <a:off x="10297120" y="2727365"/>
            <a:ext cx="3791307" cy="251222"/>
          </a:xfrm>
          <a:prstGeom prst="rect">
            <a:avLst/>
          </a:prstGeom>
          <a:noFill/>
          <a:ln/>
        </p:spPr>
        <p:txBody>
          <a:bodyPr wrap="none" lIns="0" tIns="0" rIns="0" bIns="0" rtlCol="0" anchor="t"/>
          <a:lstStyle/>
          <a:p>
            <a:pPr algn="l" indent="0" marL="0">
              <a:lnSpc>
                <a:spcPts val="1950"/>
              </a:lnSpc>
              <a:buNone/>
            </a:pPr>
            <a:endParaRPr lang="en-US"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468874" y="1083707"/>
            <a:ext cx="11692533" cy="631269"/>
          </a:xfrm>
          <a:prstGeom prst="rect">
            <a:avLst/>
          </a:prstGeom>
          <a:noFill/>
          <a:ln/>
        </p:spPr>
        <p:txBody>
          <a:bodyPr wrap="none" lIns="0" tIns="0" rIns="0" bIns="0" rtlCol="0" anchor="t"/>
          <a:lstStyle/>
          <a:p>
            <a:pPr algn="ctr" indent="0" marL="0">
              <a:lnSpc>
                <a:spcPts val="4950"/>
              </a:lnSpc>
              <a:buNone/>
            </a:pPr>
            <a:r>
              <a:rPr lang="en-US" sz="3950" dirty="0">
                <a:solidFill>
                  <a:srgbClr val="00002E"/>
                </a:solidFill>
                <a:latin typeface="Nunito Semi Bold" pitchFamily="34" charset="0"/>
                <a:ea typeface="Nunito Semi Bold" pitchFamily="34" charset="-122"/>
                <a:cs typeface="Nunito Semi Bold" pitchFamily="34" charset="-120"/>
              </a:rPr>
              <a:t>How Subscriptions and Teledensity Move Together</a:t>
            </a:r>
            <a:endParaRPr lang="en-US" sz="3950" dirty="0"/>
          </a:p>
        </p:txBody>
      </p:sp>
      <p:pic>
        <p:nvPicPr>
          <p:cNvPr id="3" name="Image 0" descr="preencoded.png">    </p:cNvPr>
          <p:cNvPicPr>
            <a:picLocks noChangeAspect="1"/>
          </p:cNvPicPr>
          <p:nvPr/>
        </p:nvPicPr>
        <p:blipFill>
          <a:blip r:embed="rId1"/>
          <a:stretch>
            <a:fillRect/>
          </a:stretch>
        </p:blipFill>
        <p:spPr>
          <a:xfrm>
            <a:off x="751284" y="2278380"/>
            <a:ext cx="7834908" cy="4309110"/>
          </a:xfrm>
          <a:prstGeom prst="rect">
            <a:avLst/>
          </a:prstGeom>
        </p:spPr>
      </p:pic>
      <p:sp>
        <p:nvSpPr>
          <p:cNvPr id="4" name="Text 1"/>
          <p:cNvSpPr/>
          <p:nvPr/>
        </p:nvSpPr>
        <p:spPr>
          <a:xfrm>
            <a:off x="9632275" y="2230041"/>
            <a:ext cx="4254341" cy="4722733"/>
          </a:xfrm>
          <a:prstGeom prst="rect">
            <a:avLst/>
          </a:prstGeom>
          <a:noFill/>
          <a:ln/>
        </p:spPr>
        <p:txBody>
          <a:bodyPr wrap="square" lIns="0" tIns="0" rIns="0" bIns="0" rtlCol="0" anchor="t"/>
          <a:lstStyle/>
          <a:p>
            <a:pPr algn="l" indent="0" marL="0">
              <a:lnSpc>
                <a:spcPts val="3350"/>
              </a:lnSpc>
              <a:buNone/>
            </a:pPr>
            <a:r>
              <a:rPr lang="en-US" sz="2100" dirty="0">
                <a:solidFill>
                  <a:srgbClr val="00002E"/>
                </a:solidFill>
                <a:latin typeface="PT Sans" pitchFamily="34" charset="0"/>
                <a:ea typeface="PT Sans" pitchFamily="34" charset="-122"/>
                <a:cs typeface="PT Sans" pitchFamily="34" charset="-120"/>
              </a:rPr>
              <a:t>Notice how both lines move in tandem, climbing year after year. Teledensity tells us how widespread phone access is relative to the population. The takeaway is clear. Nigeria was on an unstoppable rise until around 2021. Suddenly, the momentum shifted. Growth slowed, and then the curve started bending downward. This was my first clue that something major had happened.</a:t>
            </a:r>
            <a:endParaRPr lang="en-US"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13673" y="639247"/>
            <a:ext cx="11153894" cy="683776"/>
          </a:xfrm>
          <a:prstGeom prst="rect">
            <a:avLst/>
          </a:prstGeom>
          <a:noFill/>
          <a:ln/>
        </p:spPr>
        <p:txBody>
          <a:bodyPr wrap="none" lIns="0" tIns="0" rIns="0" bIns="0" rtlCol="0" anchor="t"/>
          <a:lstStyle/>
          <a:p>
            <a:pPr algn="l" indent="0" marL="0">
              <a:lnSpc>
                <a:spcPts val="5350"/>
              </a:lnSpc>
              <a:buNone/>
            </a:pPr>
            <a:r>
              <a:rPr lang="en-US" sz="4300" dirty="0">
                <a:solidFill>
                  <a:srgbClr val="00002E"/>
                </a:solidFill>
                <a:latin typeface="Nunito Semi Bold" pitchFamily="34" charset="0"/>
                <a:ea typeface="Nunito Semi Bold" pitchFamily="34" charset="-122"/>
                <a:cs typeface="Nunito Semi Bold" pitchFamily="34" charset="-120"/>
              </a:rPr>
              <a:t>Cross-Validation: NCC vs. World Bank Totals</a:t>
            </a:r>
            <a:endParaRPr lang="en-US" sz="4300" dirty="0"/>
          </a:p>
        </p:txBody>
      </p:sp>
      <p:sp>
        <p:nvSpPr>
          <p:cNvPr id="3" name="Text 1"/>
          <p:cNvSpPr/>
          <p:nvPr/>
        </p:nvSpPr>
        <p:spPr>
          <a:xfrm>
            <a:off x="813673" y="1880949"/>
            <a:ext cx="3503771" cy="3254573"/>
          </a:xfrm>
          <a:prstGeom prst="rect">
            <a:avLst/>
          </a:prstGeom>
          <a:noFill/>
          <a:ln/>
        </p:spPr>
        <p:txBody>
          <a:bodyPr wrap="square" lIns="0" tIns="0" rIns="0" bIns="0" rtlCol="0" anchor="t"/>
          <a:lstStyle/>
          <a:p>
            <a:pPr algn="l" indent="0" marL="0">
              <a:lnSpc>
                <a:spcPts val="3650"/>
              </a:lnSpc>
              <a:buNone/>
            </a:pPr>
            <a:r>
              <a:rPr lang="en-US" sz="2250" dirty="0">
                <a:solidFill>
                  <a:srgbClr val="00002E"/>
                </a:solidFill>
                <a:latin typeface="PT Sans" pitchFamily="34" charset="0"/>
                <a:ea typeface="PT Sans" pitchFamily="34" charset="-122"/>
                <a:cs typeface="PT Sans" pitchFamily="34" charset="-120"/>
              </a:rPr>
              <a:t>Comparing NCC with World Bank data confirms consistency. Minor differences exist due to methodology, but both show strong growth until 2021.</a:t>
            </a:r>
            <a:endParaRPr lang="en-US" sz="2250" dirty="0"/>
          </a:p>
        </p:txBody>
      </p:sp>
      <p:pic>
        <p:nvPicPr>
          <p:cNvPr id="4" name="Image 0" descr="preencoded.png">    </p:cNvPr>
          <p:cNvPicPr>
            <a:picLocks noChangeAspect="1"/>
          </p:cNvPicPr>
          <p:nvPr/>
        </p:nvPicPr>
        <p:blipFill>
          <a:blip r:embed="rId1"/>
          <a:stretch>
            <a:fillRect/>
          </a:stretch>
        </p:blipFill>
        <p:spPr>
          <a:xfrm>
            <a:off x="4892278" y="1933218"/>
            <a:ext cx="8931950" cy="55823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2247067" y="496967"/>
            <a:ext cx="10136148" cy="531614"/>
          </a:xfrm>
          <a:prstGeom prst="rect">
            <a:avLst/>
          </a:prstGeom>
          <a:noFill/>
          <a:ln/>
        </p:spPr>
        <p:txBody>
          <a:bodyPr wrap="none" lIns="0" tIns="0" rIns="0" bIns="0" rtlCol="0" anchor="t"/>
          <a:lstStyle/>
          <a:p>
            <a:pPr algn="ctr" indent="0" marL="0">
              <a:lnSpc>
                <a:spcPts val="4150"/>
              </a:lnSpc>
              <a:buNone/>
            </a:pPr>
            <a:r>
              <a:rPr lang="en-US" sz="3300" dirty="0">
                <a:solidFill>
                  <a:srgbClr val="00002E"/>
                </a:solidFill>
                <a:latin typeface="Nunito Semi Bold" pitchFamily="34" charset="0"/>
                <a:ea typeface="Nunito Semi Bold" pitchFamily="34" charset="-122"/>
                <a:cs typeface="Nunito Semi Bold" pitchFamily="34" charset="-120"/>
              </a:rPr>
              <a:t>Measuring the Gap: NCC vs. World Bank Differences</a:t>
            </a:r>
            <a:endParaRPr lang="en-US" sz="3300" dirty="0"/>
          </a:p>
        </p:txBody>
      </p:sp>
      <p:pic>
        <p:nvPicPr>
          <p:cNvPr id="3" name="Image 0" descr="preencoded.png">    </p:cNvPr>
          <p:cNvPicPr>
            <a:picLocks noChangeAspect="1"/>
          </p:cNvPicPr>
          <p:nvPr/>
        </p:nvPicPr>
        <p:blipFill>
          <a:blip r:embed="rId1"/>
          <a:stretch>
            <a:fillRect/>
          </a:stretch>
        </p:blipFill>
        <p:spPr>
          <a:xfrm>
            <a:off x="632579" y="1390055"/>
            <a:ext cx="8088749" cy="5055394"/>
          </a:xfrm>
          <a:prstGeom prst="rect">
            <a:avLst/>
          </a:prstGeom>
        </p:spPr>
      </p:pic>
      <p:sp>
        <p:nvSpPr>
          <p:cNvPr id="4" name="Text 1"/>
          <p:cNvSpPr/>
          <p:nvPr/>
        </p:nvSpPr>
        <p:spPr>
          <a:xfrm>
            <a:off x="632579" y="6648688"/>
            <a:ext cx="13365242" cy="1084421"/>
          </a:xfrm>
          <a:prstGeom prst="rect">
            <a:avLst/>
          </a:prstGeom>
          <a:noFill/>
          <a:ln/>
        </p:spPr>
        <p:txBody>
          <a:bodyPr wrap="square" lIns="0" tIns="0" rIns="0" bIns="0" rtlCol="0" anchor="t"/>
          <a:lstStyle/>
          <a:p>
            <a:pPr algn="ctr" indent="0" marL="0">
              <a:lnSpc>
                <a:spcPts val="2800"/>
              </a:lnSpc>
              <a:buNone/>
            </a:pPr>
            <a:r>
              <a:rPr lang="en-US" sz="1750" dirty="0">
                <a:solidFill>
                  <a:srgbClr val="00002E"/>
                </a:solidFill>
                <a:latin typeface="PT Sans" pitchFamily="34" charset="0"/>
                <a:ea typeface="PT Sans" pitchFamily="34" charset="-122"/>
                <a:cs typeface="PT Sans" pitchFamily="34" charset="-120"/>
              </a:rPr>
              <a:t>Differences between NCC and WB data are marginal and mostly reflect reporting adjustments, not major discrepancies. This validates reliability of the NCC dataset. These are not red flags; in fact, they strengthen confidence in the NCC dataset because independent validation shows the same trajectory.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51986" y="512207"/>
            <a:ext cx="9250561" cy="547926"/>
          </a:xfrm>
          <a:prstGeom prst="rect">
            <a:avLst/>
          </a:prstGeom>
          <a:noFill/>
          <a:ln/>
        </p:spPr>
        <p:txBody>
          <a:bodyPr wrap="none" lIns="0" tIns="0" rIns="0" bIns="0" rtlCol="0" anchor="t"/>
          <a:lstStyle/>
          <a:p>
            <a:pPr algn="l" indent="0" marL="0">
              <a:lnSpc>
                <a:spcPts val="4300"/>
              </a:lnSpc>
              <a:buNone/>
            </a:pPr>
            <a:r>
              <a:rPr lang="en-US" sz="3450" dirty="0">
                <a:solidFill>
                  <a:srgbClr val="00002E"/>
                </a:solidFill>
                <a:latin typeface="Nunito Semi Bold" pitchFamily="34" charset="0"/>
                <a:ea typeface="Nunito Semi Bold" pitchFamily="34" charset="-122"/>
                <a:cs typeface="Nunito Semi Bold" pitchFamily="34" charset="-120"/>
              </a:rPr>
              <a:t>Policy Shock: The SIM-NIN Enforcement Effect</a:t>
            </a:r>
            <a:endParaRPr lang="en-US" sz="3450" dirty="0"/>
          </a:p>
        </p:txBody>
      </p:sp>
      <p:sp>
        <p:nvSpPr>
          <p:cNvPr id="3" name="Text 1"/>
          <p:cNvSpPr/>
          <p:nvPr/>
        </p:nvSpPr>
        <p:spPr>
          <a:xfrm>
            <a:off x="651986" y="1432679"/>
            <a:ext cx="13326427" cy="372547"/>
          </a:xfrm>
          <a:prstGeom prst="rect">
            <a:avLst/>
          </a:prstGeom>
          <a:noFill/>
          <a:ln/>
        </p:spPr>
        <p:txBody>
          <a:bodyPr wrap="none" lIns="0" tIns="0" rIns="0" bIns="0" rtlCol="0" anchor="t"/>
          <a:lstStyle/>
          <a:p>
            <a:pPr algn="l" indent="0" marL="0">
              <a:lnSpc>
                <a:spcPts val="2900"/>
              </a:lnSpc>
              <a:buNone/>
            </a:pPr>
            <a:r>
              <a:rPr lang="en-US" sz="1800" dirty="0">
                <a:solidFill>
                  <a:srgbClr val="008080"/>
                </a:solidFill>
                <a:latin typeface="PT Sans" pitchFamily="34" charset="0"/>
                <a:ea typeface="PT Sans" pitchFamily="34" charset="-122"/>
                <a:cs typeface="PT Sans" pitchFamily="34" charset="-120"/>
              </a:rPr>
              <a:t>So what caused the sharp decline</a:t>
            </a:r>
            <a:endParaRPr lang="en-US" sz="1800" dirty="0"/>
          </a:p>
        </p:txBody>
      </p:sp>
      <p:pic>
        <p:nvPicPr>
          <p:cNvPr id="4" name="Image 0" descr="preencoded.png">    </p:cNvPr>
          <p:cNvPicPr>
            <a:picLocks noChangeAspect="1"/>
          </p:cNvPicPr>
          <p:nvPr/>
        </p:nvPicPr>
        <p:blipFill>
          <a:blip r:embed="rId1"/>
          <a:stretch>
            <a:fillRect/>
          </a:stretch>
        </p:blipFill>
        <p:spPr>
          <a:xfrm>
            <a:off x="651986" y="2224326"/>
            <a:ext cx="10294620" cy="6176724"/>
          </a:xfrm>
          <a:prstGeom prst="rect">
            <a:avLst/>
          </a:prstGeom>
        </p:spPr>
      </p:pic>
      <p:sp>
        <p:nvSpPr>
          <p:cNvPr id="5" name="Text 2"/>
          <p:cNvSpPr/>
          <p:nvPr/>
        </p:nvSpPr>
        <p:spPr>
          <a:xfrm>
            <a:off x="11408569" y="2182416"/>
            <a:ext cx="2577346" cy="2086928"/>
          </a:xfrm>
          <a:prstGeom prst="rect">
            <a:avLst/>
          </a:prstGeom>
          <a:noFill/>
          <a:ln/>
        </p:spPr>
        <p:txBody>
          <a:bodyPr wrap="square" lIns="0" tIns="0" rIns="0" bIns="0" rtlCol="0" anchor="t"/>
          <a:lstStyle/>
          <a:p>
            <a:pPr algn="l" indent="0" marL="0">
              <a:lnSpc>
                <a:spcPts val="2300"/>
              </a:lnSpc>
              <a:buNone/>
            </a:pPr>
            <a:r>
              <a:rPr lang="en-US" sz="1450" dirty="0">
                <a:solidFill>
                  <a:srgbClr val="008080"/>
                </a:solidFill>
                <a:latin typeface="PT Sans" pitchFamily="34" charset="0"/>
                <a:ea typeface="PT Sans" pitchFamily="34" charset="-122"/>
                <a:cs typeface="PT Sans" pitchFamily="34" charset="-120"/>
              </a:rPr>
              <a:t>Subscription and teledensity levels fell sharply after April 2022 and March 2023, aligning with stricter SIM-NIN linkage enforcement. Regulatory intervention, not just market saturation, drove the decline.</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2235398" y="1596033"/>
            <a:ext cx="10159603" cy="704017"/>
          </a:xfrm>
          <a:prstGeom prst="rect">
            <a:avLst/>
          </a:prstGeom>
          <a:noFill/>
          <a:ln/>
        </p:spPr>
        <p:txBody>
          <a:bodyPr wrap="none" lIns="0" tIns="0" rIns="0" bIns="0" rtlCol="0" anchor="t"/>
          <a:lstStyle/>
          <a:p>
            <a:pPr algn="ctr"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Before-and-After: Quantifying the Drop</a:t>
            </a:r>
            <a:endParaRPr lang="en-US" sz="4400" dirty="0"/>
          </a:p>
        </p:txBody>
      </p:sp>
      <p:sp>
        <p:nvSpPr>
          <p:cNvPr id="3" name="Text 1"/>
          <p:cNvSpPr/>
          <p:nvPr/>
        </p:nvSpPr>
        <p:spPr>
          <a:xfrm>
            <a:off x="837724" y="2778800"/>
            <a:ext cx="12954952" cy="478631"/>
          </a:xfrm>
          <a:prstGeom prst="rect">
            <a:avLst/>
          </a:prstGeom>
          <a:noFill/>
          <a:ln/>
        </p:spPr>
        <p:txBody>
          <a:bodyPr wrap="none" lIns="0" tIns="0" rIns="0" bIns="0" rtlCol="0" anchor="t"/>
          <a:lstStyle/>
          <a:p>
            <a:pPr algn="ctr" indent="0" marL="0">
              <a:lnSpc>
                <a:spcPts val="3750"/>
              </a:lnSpc>
              <a:buNone/>
            </a:pPr>
            <a:r>
              <a:rPr lang="en-US" sz="2350" dirty="0">
                <a:solidFill>
                  <a:srgbClr val="008080"/>
                </a:solidFill>
                <a:latin typeface="PT Sans" pitchFamily="34" charset="0"/>
                <a:ea typeface="PT Sans" pitchFamily="34" charset="-122"/>
                <a:cs typeface="PT Sans" pitchFamily="34" charset="-120"/>
              </a:rPr>
              <a:t>Impact before vs. 90 days after enforcement</a:t>
            </a:r>
            <a:endParaRPr lang="en-US" sz="2350" dirty="0"/>
          </a:p>
        </p:txBody>
      </p:sp>
      <p:sp>
        <p:nvSpPr>
          <p:cNvPr id="4" name="Text 2"/>
          <p:cNvSpPr/>
          <p:nvPr/>
        </p:nvSpPr>
        <p:spPr>
          <a:xfrm>
            <a:off x="837724" y="3526631"/>
            <a:ext cx="12954952" cy="766048"/>
          </a:xfrm>
          <a:prstGeom prst="rect">
            <a:avLst/>
          </a:prstGeom>
          <a:noFill/>
          <a:ln/>
        </p:spPr>
        <p:txBody>
          <a:bodyPr wrap="squar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Finally, the impact table quantified it. Analysis shows double-digit percentage losses within 90 days of enforcement dates. This underscores how policy changes reshaped the telecom landscape in 2023.</a:t>
            </a:r>
            <a:endParaRPr lang="en-US" sz="1850" dirty="0"/>
          </a:p>
        </p:txBody>
      </p:sp>
      <p:sp>
        <p:nvSpPr>
          <p:cNvPr id="5" name="Shape 3"/>
          <p:cNvSpPr/>
          <p:nvPr/>
        </p:nvSpPr>
        <p:spPr>
          <a:xfrm>
            <a:off x="837724" y="4561880"/>
            <a:ext cx="12954952" cy="2071568"/>
          </a:xfrm>
          <a:prstGeom prst="roundRect">
            <a:avLst>
              <a:gd name="adj" fmla="val 17333"/>
            </a:avLst>
          </a:prstGeom>
          <a:noFill/>
          <a:ln w="7620">
            <a:solidFill>
              <a:srgbClr val="000000">
                <a:alpha val="8000"/>
              </a:srgbClr>
            </a:solidFill>
            <a:prstDash val="solid"/>
          </a:ln>
        </p:spPr>
      </p:sp>
      <p:sp>
        <p:nvSpPr>
          <p:cNvPr id="6" name="Shape 4"/>
          <p:cNvSpPr/>
          <p:nvPr/>
        </p:nvSpPr>
        <p:spPr>
          <a:xfrm>
            <a:off x="845344" y="4569500"/>
            <a:ext cx="12939713" cy="685443"/>
          </a:xfrm>
          <a:prstGeom prst="rect">
            <a:avLst/>
          </a:prstGeom>
          <a:solidFill>
            <a:srgbClr val="FFFFFF">
              <a:alpha val="4000"/>
            </a:srgbClr>
          </a:solidFill>
          <a:ln/>
        </p:spPr>
      </p:sp>
      <p:sp>
        <p:nvSpPr>
          <p:cNvPr id="7" name="Text 5"/>
          <p:cNvSpPr/>
          <p:nvPr/>
        </p:nvSpPr>
        <p:spPr>
          <a:xfrm>
            <a:off x="1084659" y="4720709"/>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18CE1"/>
                </a:solidFill>
                <a:latin typeface="PT Sans" pitchFamily="34" charset="0"/>
                <a:ea typeface="PT Sans" pitchFamily="34" charset="-122"/>
                <a:cs typeface="PT Sans" pitchFamily="34" charset="-120"/>
              </a:rPr>
              <a:t>Date</a:t>
            </a:r>
            <a:endParaRPr lang="en-US" sz="1850" dirty="0"/>
          </a:p>
        </p:txBody>
      </p:sp>
      <p:sp>
        <p:nvSpPr>
          <p:cNvPr id="8" name="Text 6"/>
          <p:cNvSpPr/>
          <p:nvPr/>
        </p:nvSpPr>
        <p:spPr>
          <a:xfrm>
            <a:off x="4323398" y="4720709"/>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18CE1"/>
                </a:solidFill>
                <a:latin typeface="PT Sans" pitchFamily="34" charset="0"/>
                <a:ea typeface="PT Sans" pitchFamily="34" charset="-122"/>
                <a:cs typeface="PT Sans" pitchFamily="34" charset="-120"/>
              </a:rPr>
              <a:t>Before Subscriptions</a:t>
            </a:r>
            <a:endParaRPr lang="en-US" sz="1850" dirty="0"/>
          </a:p>
        </p:txBody>
      </p:sp>
      <p:sp>
        <p:nvSpPr>
          <p:cNvPr id="9" name="Text 7"/>
          <p:cNvSpPr/>
          <p:nvPr/>
        </p:nvSpPr>
        <p:spPr>
          <a:xfrm>
            <a:off x="7558326" y="4720709"/>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18CE1"/>
                </a:solidFill>
                <a:latin typeface="PT Sans" pitchFamily="34" charset="0"/>
                <a:ea typeface="PT Sans" pitchFamily="34" charset="-122"/>
                <a:cs typeface="PT Sans" pitchFamily="34" charset="-120"/>
              </a:rPr>
              <a:t>After Subscriptions</a:t>
            </a:r>
            <a:endParaRPr lang="en-US" sz="1850" dirty="0"/>
          </a:p>
        </p:txBody>
      </p:sp>
      <p:sp>
        <p:nvSpPr>
          <p:cNvPr id="10" name="Text 8"/>
          <p:cNvSpPr/>
          <p:nvPr/>
        </p:nvSpPr>
        <p:spPr>
          <a:xfrm>
            <a:off x="10793254" y="4720709"/>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18CE1"/>
                </a:solidFill>
                <a:latin typeface="PT Sans" pitchFamily="34" charset="0"/>
                <a:ea typeface="PT Sans" pitchFamily="34" charset="-122"/>
                <a:cs typeface="PT Sans" pitchFamily="34" charset="-120"/>
              </a:rPr>
              <a:t>% Change</a:t>
            </a:r>
            <a:endParaRPr lang="en-US" sz="1850" dirty="0"/>
          </a:p>
        </p:txBody>
      </p:sp>
      <p:sp>
        <p:nvSpPr>
          <p:cNvPr id="11" name="Shape 9"/>
          <p:cNvSpPr/>
          <p:nvPr/>
        </p:nvSpPr>
        <p:spPr>
          <a:xfrm>
            <a:off x="845344" y="5254943"/>
            <a:ext cx="12939713" cy="685443"/>
          </a:xfrm>
          <a:prstGeom prst="rect">
            <a:avLst/>
          </a:prstGeom>
          <a:solidFill>
            <a:srgbClr val="000000">
              <a:alpha val="4000"/>
            </a:srgbClr>
          </a:solidFill>
          <a:ln/>
        </p:spPr>
      </p:sp>
      <p:sp>
        <p:nvSpPr>
          <p:cNvPr id="12" name="Text 10"/>
          <p:cNvSpPr/>
          <p:nvPr/>
        </p:nvSpPr>
        <p:spPr>
          <a:xfrm>
            <a:off x="1084659" y="5406152"/>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01/04/2022</a:t>
            </a:r>
            <a:endParaRPr lang="en-US" sz="1850" dirty="0"/>
          </a:p>
        </p:txBody>
      </p:sp>
      <p:sp>
        <p:nvSpPr>
          <p:cNvPr id="13" name="Text 11"/>
          <p:cNvSpPr/>
          <p:nvPr/>
        </p:nvSpPr>
        <p:spPr>
          <a:xfrm>
            <a:off x="4323398" y="5406152"/>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201670650</a:t>
            </a:r>
            <a:endParaRPr lang="en-US" sz="1850" dirty="0"/>
          </a:p>
        </p:txBody>
      </p:sp>
      <p:sp>
        <p:nvSpPr>
          <p:cNvPr id="14" name="Text 12"/>
          <p:cNvSpPr/>
          <p:nvPr/>
        </p:nvSpPr>
        <p:spPr>
          <a:xfrm>
            <a:off x="7558326" y="5406152"/>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208969445</a:t>
            </a:r>
            <a:endParaRPr lang="en-US" sz="1850" dirty="0"/>
          </a:p>
        </p:txBody>
      </p:sp>
      <p:sp>
        <p:nvSpPr>
          <p:cNvPr id="15" name="Text 13"/>
          <p:cNvSpPr/>
          <p:nvPr/>
        </p:nvSpPr>
        <p:spPr>
          <a:xfrm>
            <a:off x="10793254" y="5406152"/>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3.6</a:t>
            </a:r>
            <a:endParaRPr lang="en-US" sz="1850" dirty="0"/>
          </a:p>
        </p:txBody>
      </p:sp>
      <p:sp>
        <p:nvSpPr>
          <p:cNvPr id="16" name="Shape 14"/>
          <p:cNvSpPr/>
          <p:nvPr/>
        </p:nvSpPr>
        <p:spPr>
          <a:xfrm>
            <a:off x="845344" y="5940385"/>
            <a:ext cx="12939713" cy="685443"/>
          </a:xfrm>
          <a:prstGeom prst="rect">
            <a:avLst/>
          </a:prstGeom>
          <a:solidFill>
            <a:srgbClr val="FFFFFF">
              <a:alpha val="4000"/>
            </a:srgbClr>
          </a:solidFill>
          <a:ln/>
        </p:spPr>
      </p:sp>
      <p:sp>
        <p:nvSpPr>
          <p:cNvPr id="17" name="Text 15"/>
          <p:cNvSpPr/>
          <p:nvPr/>
        </p:nvSpPr>
        <p:spPr>
          <a:xfrm>
            <a:off x="1084659" y="6091595"/>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01/03/2023</a:t>
            </a:r>
            <a:endParaRPr lang="en-US" sz="1850" dirty="0"/>
          </a:p>
        </p:txBody>
      </p:sp>
      <p:sp>
        <p:nvSpPr>
          <p:cNvPr id="18" name="Text 16"/>
          <p:cNvSpPr/>
          <p:nvPr/>
        </p:nvSpPr>
        <p:spPr>
          <a:xfrm>
            <a:off x="4323398" y="6091595"/>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226161713</a:t>
            </a:r>
            <a:endParaRPr lang="en-US" sz="1850" dirty="0"/>
          </a:p>
        </p:txBody>
      </p:sp>
      <p:sp>
        <p:nvSpPr>
          <p:cNvPr id="19" name="Text 17"/>
          <p:cNvSpPr/>
          <p:nvPr/>
        </p:nvSpPr>
        <p:spPr>
          <a:xfrm>
            <a:off x="7558326" y="6091595"/>
            <a:ext cx="274867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220086951</a:t>
            </a:r>
            <a:endParaRPr lang="en-US" sz="1850" dirty="0"/>
          </a:p>
        </p:txBody>
      </p:sp>
      <p:sp>
        <p:nvSpPr>
          <p:cNvPr id="20" name="Text 18"/>
          <p:cNvSpPr/>
          <p:nvPr/>
        </p:nvSpPr>
        <p:spPr>
          <a:xfrm>
            <a:off x="10793254" y="6091595"/>
            <a:ext cx="2752487" cy="383024"/>
          </a:xfrm>
          <a:prstGeom prst="rect">
            <a:avLst/>
          </a:prstGeom>
          <a:noFill/>
          <a:ln/>
        </p:spPr>
        <p:txBody>
          <a:bodyPr wrap="non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-2.7</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596872"/>
            <a:ext cx="12954952" cy="1408033"/>
          </a:xfrm>
          <a:prstGeom prst="rect">
            <a:avLst/>
          </a:prstGeom>
          <a:noFill/>
          <a:ln/>
        </p:spPr>
        <p:txBody>
          <a:bodyPr wrap="square" lIns="0" tIns="0" rIns="0" bIns="0" rtlCol="0" anchor="t"/>
          <a:lstStyle/>
          <a:p>
            <a:pPr algn="ctr"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Closing Reflection: What This Means for Nigeria’s Telecoms</a:t>
            </a:r>
            <a:endParaRPr lang="en-US" sz="4400" dirty="0"/>
          </a:p>
        </p:txBody>
      </p:sp>
      <p:sp>
        <p:nvSpPr>
          <p:cNvPr id="3" name="Text 1"/>
          <p:cNvSpPr/>
          <p:nvPr/>
        </p:nvSpPr>
        <p:spPr>
          <a:xfrm>
            <a:off x="837724" y="4483656"/>
            <a:ext cx="12954952" cy="1149072"/>
          </a:xfrm>
          <a:prstGeom prst="rect">
            <a:avLst/>
          </a:prstGeom>
          <a:noFill/>
          <a:ln/>
        </p:spPr>
        <p:txBody>
          <a:bodyPr wrap="square" lIns="0" tIns="0" rIns="0" bIns="0" rtlCol="0" anchor="t"/>
          <a:lstStyle/>
          <a:p>
            <a:pPr algn="ctr" indent="0" marL="0">
              <a:lnSpc>
                <a:spcPts val="3000"/>
              </a:lnSpc>
              <a:buNone/>
            </a:pPr>
            <a:r>
              <a:rPr lang="en-US" sz="1850" dirty="0">
                <a:solidFill>
                  <a:srgbClr val="00002E"/>
                </a:solidFill>
                <a:latin typeface="PT Sans" pitchFamily="34" charset="0"/>
                <a:ea typeface="PT Sans" pitchFamily="34" charset="-122"/>
                <a:cs typeface="PT Sans" pitchFamily="34" charset="-120"/>
              </a:rPr>
              <a:t>For 20 years, Nigeria’s telecom industry was all about growth. What I found is that policy decisions can change the game just as quickly as consumer demand. The recent decline is not the end of the story; it is the start of a new chapter. The real question now is how operators, regulators, and consumers will adapt to this new reality.</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2025-09-29T14:21:13Z</dcterms:created>
  <dcterms:modified xsi:type="dcterms:W3CDTF">2025-09-29T14:21:13Z</dcterms:modified>
</cp:coreProperties>
</file>